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309" r:id="rId5"/>
    <p:sldId id="324" r:id="rId6"/>
    <p:sldId id="311" r:id="rId7"/>
    <p:sldId id="325" r:id="rId8"/>
    <p:sldId id="332" r:id="rId9"/>
    <p:sldId id="327" r:id="rId10"/>
    <p:sldId id="331" r:id="rId11"/>
    <p:sldId id="330" r:id="rId12"/>
    <p:sldId id="312" r:id="rId13"/>
    <p:sldId id="326" r:id="rId14"/>
    <p:sldId id="313" r:id="rId15"/>
    <p:sldId id="328" r:id="rId16"/>
    <p:sldId id="329" r:id="rId17"/>
    <p:sldId id="333"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87"/>
  </p:normalViewPr>
  <p:slideViewPr>
    <p:cSldViewPr snapToGrid="0">
      <p:cViewPr varScale="1">
        <p:scale>
          <a:sx n="104" d="100"/>
          <a:sy n="104" d="100"/>
        </p:scale>
        <p:origin x="9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4/24/24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17.xml"/><Relationship Id="rId7" Type="http://schemas.openxmlformats.org/officeDocument/2006/relationships/image" Target="../media/image13.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3776472" y="1992095"/>
            <a:ext cx="7306056" cy="3236976"/>
          </a:xfrm>
        </p:spPr>
        <p:txBody>
          <a:bodyPr/>
          <a:lstStyle/>
          <a:p>
            <a:r>
              <a:rPr lang="en-IN" altLang="en-US" sz="6600" dirty="0">
                <a:solidFill>
                  <a:schemeClr val="bg1"/>
                </a:solidFill>
                <a:latin typeface="Times New Roman" panose="02020603050405020304" pitchFamily="18" charset="0"/>
                <a:cs typeface="Times New Roman" panose="02020603050405020304" pitchFamily="18" charset="0"/>
              </a:rPr>
              <a:t>PREDICTIVE MAINTAINANCE     FOR AIRCRAFT ANALYSIS</a:t>
            </a:r>
            <a:endParaRPr lang="en-US" sz="6600" dirty="0">
              <a:latin typeface="Times New Roman" panose="02020603050405020304" pitchFamily="18" charset="0"/>
              <a:cs typeface="Times New Roman" panose="02020603050405020304" pitchFamily="18" charset="0"/>
            </a:endParaRP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
        <p:nvSpPr>
          <p:cNvPr id="8" name="Subtitle 7">
            <a:extLst>
              <a:ext uri="{FF2B5EF4-FFF2-40B4-BE49-F238E27FC236}">
                <a16:creationId xmlns:a16="http://schemas.microsoft.com/office/drawing/2014/main" id="{20E7FEAA-49E6-DFEA-4EC1-7BBC133C7069}"/>
              </a:ext>
            </a:extLst>
          </p:cNvPr>
          <p:cNvSpPr>
            <a:spLocks noGrp="1"/>
          </p:cNvSpPr>
          <p:nvPr>
            <p:ph type="subTitle" idx="1"/>
          </p:nvPr>
        </p:nvSpPr>
        <p:spPr>
          <a:xfrm>
            <a:off x="3849624" y="865744"/>
            <a:ext cx="4956048" cy="548640"/>
          </a:xfrm>
        </p:spPr>
        <p:txBody>
          <a:bodyPr/>
          <a:lstStyle/>
          <a:p>
            <a:r>
              <a:rPr lang="en-IN" sz="4000" dirty="0">
                <a:solidFill>
                  <a:schemeClr val="bg1"/>
                </a:solidFill>
                <a:latin typeface="Times New Roman" panose="02020603050405020304" pitchFamily="18" charset="0"/>
                <a:cs typeface="Times New Roman" panose="02020603050405020304" pitchFamily="18" charset="0"/>
              </a:rPr>
              <a:t>TEAM-05</a:t>
            </a:r>
          </a:p>
        </p:txBody>
      </p:sp>
      <p:pic>
        <p:nvPicPr>
          <p:cNvPr id="4" name="Audio 3">
            <a:hlinkClick r:id="" action="ppaction://media"/>
            <a:extLst>
              <a:ext uri="{FF2B5EF4-FFF2-40B4-BE49-F238E27FC236}">
                <a16:creationId xmlns:a16="http://schemas.microsoft.com/office/drawing/2014/main" id="{E81926F8-1660-7B03-6E32-6D72DCDA89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95525386"/>
      </p:ext>
    </p:extLst>
  </p:cSld>
  <p:clrMapOvr>
    <a:masterClrMapping/>
  </p:clrMapOvr>
  <mc:AlternateContent xmlns:mc="http://schemas.openxmlformats.org/markup-compatibility/2006" xmlns:p14="http://schemas.microsoft.com/office/powerpoint/2010/main">
    <mc:Choice Requires="p14">
      <p:transition spd="slow" p14:dur="2000" advTm="5087"/>
    </mc:Choice>
    <mc:Fallback xmlns="">
      <p:transition spd="slow" advTm="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CD032A-214F-E6E6-3D05-4AF12A1F3FAC}"/>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5" name="Picture 4">
            <a:extLst>
              <a:ext uri="{FF2B5EF4-FFF2-40B4-BE49-F238E27FC236}">
                <a16:creationId xmlns:a16="http://schemas.microsoft.com/office/drawing/2014/main" id="{FB4DFE2E-426C-5625-C80E-C2CC33337EBB}"/>
              </a:ext>
            </a:extLst>
          </p:cNvPr>
          <p:cNvPicPr>
            <a:picLocks noChangeAspect="1"/>
          </p:cNvPicPr>
          <p:nvPr/>
        </p:nvPicPr>
        <p:blipFill rotWithShape="1">
          <a:blip r:embed="rId4"/>
          <a:srcRect l="16696" t="24379" r="31805" b="6569"/>
          <a:stretch/>
        </p:blipFill>
        <p:spPr>
          <a:xfrm>
            <a:off x="1170432" y="649224"/>
            <a:ext cx="9253728" cy="5550096"/>
          </a:xfrm>
          <a:prstGeom prst="rect">
            <a:avLst/>
          </a:prstGeom>
        </p:spPr>
      </p:pic>
      <p:pic>
        <p:nvPicPr>
          <p:cNvPr id="9" name="Audio 8">
            <a:hlinkClick r:id="" action="ppaction://media"/>
            <a:extLst>
              <a:ext uri="{FF2B5EF4-FFF2-40B4-BE49-F238E27FC236}">
                <a16:creationId xmlns:a16="http://schemas.microsoft.com/office/drawing/2014/main" id="{46EA659C-4C8A-FCE3-AB4A-D492BB26C9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23564199"/>
      </p:ext>
    </p:extLst>
  </p:cSld>
  <p:clrMapOvr>
    <a:masterClrMapping/>
  </p:clrMapOvr>
  <mc:AlternateContent xmlns:mc="http://schemas.openxmlformats.org/markup-compatibility/2006" xmlns:p14="http://schemas.microsoft.com/office/powerpoint/2010/main">
    <mc:Choice Requires="p14">
      <p:transition spd="slow" p14:dur="2000" advTm="13080"/>
    </mc:Choice>
    <mc:Fallback xmlns="">
      <p:transition spd="slow" advTm="1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10" name="Picture 9">
            <a:extLst>
              <a:ext uri="{FF2B5EF4-FFF2-40B4-BE49-F238E27FC236}">
                <a16:creationId xmlns:a16="http://schemas.microsoft.com/office/drawing/2014/main" id="{5C5765F4-1AF2-BCFE-615A-8D262455F0F5}"/>
              </a:ext>
            </a:extLst>
          </p:cNvPr>
          <p:cNvPicPr>
            <a:picLocks noChangeAspect="1"/>
          </p:cNvPicPr>
          <p:nvPr/>
        </p:nvPicPr>
        <p:blipFill>
          <a:blip r:embed="rId4"/>
          <a:stretch>
            <a:fillRect/>
          </a:stretch>
        </p:blipFill>
        <p:spPr>
          <a:xfrm>
            <a:off x="809244" y="868368"/>
            <a:ext cx="10866120" cy="5111496"/>
          </a:xfrm>
          <a:prstGeom prst="rect">
            <a:avLst/>
          </a:prstGeom>
        </p:spPr>
      </p:pic>
      <p:pic>
        <p:nvPicPr>
          <p:cNvPr id="8" name="Audio 7">
            <a:hlinkClick r:id="" action="ppaction://media"/>
            <a:extLst>
              <a:ext uri="{FF2B5EF4-FFF2-40B4-BE49-F238E27FC236}">
                <a16:creationId xmlns:a16="http://schemas.microsoft.com/office/drawing/2014/main" id="{55527449-2654-9676-1537-CF7DE4E7F3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57426194"/>
      </p:ext>
    </p:extLst>
  </p:cSld>
  <p:clrMapOvr>
    <a:masterClrMapping/>
  </p:clrMapOvr>
  <mc:AlternateContent xmlns:mc="http://schemas.openxmlformats.org/markup-compatibility/2006" xmlns:p14="http://schemas.microsoft.com/office/powerpoint/2010/main">
    <mc:Choice Requires="p14">
      <p:transition spd="slow" p14:dur="2000" advTm="26770"/>
    </mc:Choice>
    <mc:Fallback xmlns="">
      <p:transition spd="slow" advTm="2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FE7400-E6AE-12A1-5582-0275C64D0D8B}"/>
              </a:ext>
            </a:extLst>
          </p:cNvPr>
          <p:cNvPicPr>
            <a:picLocks noChangeAspect="1"/>
          </p:cNvPicPr>
          <p:nvPr/>
        </p:nvPicPr>
        <p:blipFill rotWithShape="1">
          <a:blip r:embed="rId4"/>
          <a:srcRect l="17278" t="20934" r="19556" b="6400"/>
          <a:stretch/>
        </p:blipFill>
        <p:spPr>
          <a:xfrm>
            <a:off x="704088" y="873058"/>
            <a:ext cx="4855464" cy="4933382"/>
          </a:xfrm>
          <a:prstGeom prst="rect">
            <a:avLst/>
          </a:prstGeom>
        </p:spPr>
      </p:pic>
      <p:pic>
        <p:nvPicPr>
          <p:cNvPr id="7" name="Picture 6">
            <a:extLst>
              <a:ext uri="{FF2B5EF4-FFF2-40B4-BE49-F238E27FC236}">
                <a16:creationId xmlns:a16="http://schemas.microsoft.com/office/drawing/2014/main" id="{448C2076-5851-ADF9-4F25-357587D9487B}"/>
              </a:ext>
            </a:extLst>
          </p:cNvPr>
          <p:cNvPicPr>
            <a:picLocks noChangeAspect="1"/>
          </p:cNvPicPr>
          <p:nvPr/>
        </p:nvPicPr>
        <p:blipFill rotWithShape="1">
          <a:blip r:embed="rId5"/>
          <a:srcRect l="16186" t="20533" r="18855" b="6000"/>
          <a:stretch/>
        </p:blipFill>
        <p:spPr>
          <a:xfrm>
            <a:off x="5916168" y="873058"/>
            <a:ext cx="5367528" cy="4933382"/>
          </a:xfrm>
          <a:prstGeom prst="rect">
            <a:avLst/>
          </a:prstGeom>
        </p:spPr>
      </p:pic>
      <p:pic>
        <p:nvPicPr>
          <p:cNvPr id="2" name="Audio 1">
            <a:hlinkClick r:id="" action="ppaction://media"/>
            <a:extLst>
              <a:ext uri="{FF2B5EF4-FFF2-40B4-BE49-F238E27FC236}">
                <a16:creationId xmlns:a16="http://schemas.microsoft.com/office/drawing/2014/main" id="{EFE50EA9-A6C9-52B6-1C2C-D82DB60759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54718645"/>
      </p:ext>
    </p:extLst>
  </p:cSld>
  <p:clrMapOvr>
    <a:masterClrMapping/>
  </p:clrMapOvr>
  <mc:AlternateContent xmlns:mc="http://schemas.openxmlformats.org/markup-compatibility/2006" xmlns:p14="http://schemas.microsoft.com/office/powerpoint/2010/main">
    <mc:Choice Requires="p14">
      <p:transition spd="slow" p14:dur="2000" advTm="6874"/>
    </mc:Choice>
    <mc:Fallback xmlns="">
      <p:transition spd="slow" advTm="6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9AFFDD-9A5C-8DCA-4FA3-5A7A6159548F}"/>
              </a:ext>
            </a:extLst>
          </p:cNvPr>
          <p:cNvPicPr>
            <a:picLocks noChangeAspect="1"/>
          </p:cNvPicPr>
          <p:nvPr/>
        </p:nvPicPr>
        <p:blipFill rotWithShape="1">
          <a:blip r:embed="rId4"/>
          <a:srcRect l="16528" t="20666" r="13306" b="13867"/>
          <a:stretch/>
        </p:blipFill>
        <p:spPr>
          <a:xfrm>
            <a:off x="1404477" y="789107"/>
            <a:ext cx="8376451" cy="2941313"/>
          </a:xfrm>
          <a:prstGeom prst="rect">
            <a:avLst/>
          </a:prstGeom>
        </p:spPr>
      </p:pic>
      <p:pic>
        <p:nvPicPr>
          <p:cNvPr id="7" name="Picture 6">
            <a:extLst>
              <a:ext uri="{FF2B5EF4-FFF2-40B4-BE49-F238E27FC236}">
                <a16:creationId xmlns:a16="http://schemas.microsoft.com/office/drawing/2014/main" id="{4017B60F-AB04-5972-094A-C26B4A12CF39}"/>
              </a:ext>
            </a:extLst>
          </p:cNvPr>
          <p:cNvPicPr>
            <a:picLocks noChangeAspect="1"/>
          </p:cNvPicPr>
          <p:nvPr/>
        </p:nvPicPr>
        <p:blipFill rotWithShape="1">
          <a:blip r:embed="rId5"/>
          <a:srcRect l="16111" t="37467" r="13722" b="6400"/>
          <a:stretch/>
        </p:blipFill>
        <p:spPr>
          <a:xfrm>
            <a:off x="1404477" y="3730418"/>
            <a:ext cx="8376451" cy="2521981"/>
          </a:xfrm>
          <a:prstGeom prst="rect">
            <a:avLst/>
          </a:prstGeom>
        </p:spPr>
      </p:pic>
      <p:pic>
        <p:nvPicPr>
          <p:cNvPr id="4" name="Audio 3">
            <a:hlinkClick r:id="" action="ppaction://media"/>
            <a:extLst>
              <a:ext uri="{FF2B5EF4-FFF2-40B4-BE49-F238E27FC236}">
                <a16:creationId xmlns:a16="http://schemas.microsoft.com/office/drawing/2014/main" id="{DE54CB09-3970-ECB5-B673-7B5DB774DA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00783163"/>
      </p:ext>
    </p:extLst>
  </p:cSld>
  <p:clrMapOvr>
    <a:masterClrMapping/>
  </p:clrMapOvr>
  <mc:AlternateContent xmlns:mc="http://schemas.openxmlformats.org/markup-compatibility/2006" xmlns:p14="http://schemas.microsoft.com/office/powerpoint/2010/main">
    <mc:Choice Requires="p14">
      <p:transition spd="slow" p14:dur="2000" advTm="3832"/>
    </mc:Choice>
    <mc:Fallback xmlns="">
      <p:transition spd="slow" advTm="3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BAA9-DC18-3ADD-63CA-62160A9C7F4C}"/>
              </a:ext>
            </a:extLst>
          </p:cNvPr>
          <p:cNvSpPr>
            <a:spLocks noGrp="1"/>
          </p:cNvSpPr>
          <p:nvPr>
            <p:ph type="title"/>
          </p:nvPr>
        </p:nvSpPr>
        <p:spPr>
          <a:xfrm>
            <a:off x="668188" y="528667"/>
            <a:ext cx="11294536" cy="1325563"/>
          </a:xfrm>
        </p:spPr>
        <p:txBody>
          <a:bodyPr/>
          <a:lstStyle/>
          <a:p>
            <a:r>
              <a:rPr lang="en-IN" dirty="0"/>
              <a:t>CONCLUSION</a:t>
            </a:r>
          </a:p>
        </p:txBody>
      </p:sp>
      <p:sp>
        <p:nvSpPr>
          <p:cNvPr id="6" name="TextBox 5">
            <a:extLst>
              <a:ext uri="{FF2B5EF4-FFF2-40B4-BE49-F238E27FC236}">
                <a16:creationId xmlns:a16="http://schemas.microsoft.com/office/drawing/2014/main" id="{EB388C3E-6971-07DD-3169-CE4670C4B623}"/>
              </a:ext>
            </a:extLst>
          </p:cNvPr>
          <p:cNvSpPr txBox="1"/>
          <p:nvPr/>
        </p:nvSpPr>
        <p:spPr>
          <a:xfrm>
            <a:off x="758952" y="2015574"/>
            <a:ext cx="10424160" cy="2308324"/>
          </a:xfrm>
          <a:prstGeom prst="rect">
            <a:avLst/>
          </a:prstGeom>
          <a:noFill/>
        </p:spPr>
        <p:txBody>
          <a:bodyPr wrap="square">
            <a:spAutoFit/>
          </a:bodyPr>
          <a:lstStyle/>
          <a:p>
            <a:r>
              <a:rPr lang="en-IN" sz="2400" dirty="0">
                <a:solidFill>
                  <a:schemeClr val="bg1"/>
                </a:solidFill>
              </a:rPr>
              <a:t>In conclusion, The Predictive Maintenance for Aircraft Analysis project aims to develop accurate predictive models to enhance aircraft safety, reduce operational costs, and prevent unnecessary maintenance. By leveraging machine learning techniques, the project will revolutionize aircraft engine maintenance, ensuring the highest levels of safety and operational efficiency while minimizing costs.</a:t>
            </a:r>
          </a:p>
        </p:txBody>
      </p:sp>
      <p:pic>
        <p:nvPicPr>
          <p:cNvPr id="16" name="Audio 15">
            <a:hlinkClick r:id="" action="ppaction://media"/>
            <a:extLst>
              <a:ext uri="{FF2B5EF4-FFF2-40B4-BE49-F238E27FC236}">
                <a16:creationId xmlns:a16="http://schemas.microsoft.com/office/drawing/2014/main" id="{B569FA7F-5398-A66D-CCA3-419EF7BF9A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00835213"/>
      </p:ext>
    </p:extLst>
  </p:cSld>
  <p:clrMapOvr>
    <a:masterClrMapping/>
  </p:clrMapOvr>
  <mc:AlternateContent xmlns:mc="http://schemas.openxmlformats.org/markup-compatibility/2006" xmlns:p14="http://schemas.microsoft.com/office/powerpoint/2010/main">
    <mc:Choice Requires="p14">
      <p:transition spd="slow" p14:dur="2000" advTm="34418"/>
    </mc:Choice>
    <mc:Fallback xmlns="">
      <p:transition spd="slow" advTm="34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a:xfrm>
            <a:off x="7111029" y="2343320"/>
            <a:ext cx="4608576" cy="1709928"/>
          </a:xfrm>
        </p:spPr>
        <p:txBody>
          <a:bodyPr/>
          <a:lstStyle/>
          <a:p>
            <a:r>
              <a:rPr lang="en-US" dirty="0">
                <a:latin typeface="Times New Roman" panose="02020603050405020304" pitchFamily="18" charset="0"/>
                <a:cs typeface="Times New Roman" panose="02020603050405020304" pitchFamily="18" charset="0"/>
              </a:rPr>
              <a:t>Thank you</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pic>
        <p:nvPicPr>
          <p:cNvPr id="11" name="Picture Placeholder 10">
            <a:extLst>
              <a:ext uri="{FF2B5EF4-FFF2-40B4-BE49-F238E27FC236}">
                <a16:creationId xmlns:a16="http://schemas.microsoft.com/office/drawing/2014/main" id="{F78AA8BF-147D-3172-3B32-08B191927EB4}"/>
              </a:ext>
            </a:extLst>
          </p:cNvPr>
          <p:cNvPicPr>
            <a:picLocks noGrp="1" noChangeAspect="1"/>
          </p:cNvPicPr>
          <p:nvPr>
            <p:ph type="pic" sz="quarter" idx="13"/>
          </p:nvPr>
        </p:nvPicPr>
        <p:blipFill>
          <a:blip r:embed="rId4"/>
          <a:srcRect l="13849" r="13849"/>
          <a:stretch>
            <a:fillRect/>
          </a:stretch>
        </p:blipFill>
        <p:spPr>
          <a:xfrm>
            <a:off x="472395" y="683684"/>
            <a:ext cx="6464808" cy="5029200"/>
          </a:xfrm>
        </p:spPr>
      </p:pic>
      <p:pic>
        <p:nvPicPr>
          <p:cNvPr id="2" name="Audio 1">
            <a:hlinkClick r:id="" action="ppaction://media"/>
            <a:extLst>
              <a:ext uri="{FF2B5EF4-FFF2-40B4-BE49-F238E27FC236}">
                <a16:creationId xmlns:a16="http://schemas.microsoft.com/office/drawing/2014/main" id="{2BDB25D9-11D2-02DA-0884-9617862DE8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35143889"/>
      </p:ext>
    </p:extLst>
  </p:cSld>
  <p:clrMapOvr>
    <a:masterClrMapping/>
  </p:clrMapOvr>
  <mc:AlternateContent xmlns:mc="http://schemas.openxmlformats.org/markup-compatibility/2006" xmlns:p14="http://schemas.microsoft.com/office/powerpoint/2010/main">
    <mc:Choice Requires="p14">
      <p:transition spd="slow" p14:dur="2000" advTm="2142"/>
    </mc:Choice>
    <mc:Fallback xmlns="">
      <p:transition spd="slow" advTm="2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5D2754-6EFD-3E95-3568-010A41FA7E1E}"/>
              </a:ext>
            </a:extLst>
          </p:cNvPr>
          <p:cNvSpPr txBox="1"/>
          <p:nvPr/>
        </p:nvSpPr>
        <p:spPr>
          <a:xfrm>
            <a:off x="642366" y="868368"/>
            <a:ext cx="6094476" cy="769441"/>
          </a:xfrm>
          <a:prstGeom prst="rect">
            <a:avLst/>
          </a:prstGeom>
          <a:noFill/>
        </p:spPr>
        <p:txBody>
          <a:bodyPr wrap="square">
            <a:spAutoFit/>
          </a:bodyPr>
          <a:lstStyle/>
          <a:p>
            <a:r>
              <a:rPr lang="en-US" sz="4400" dirty="0">
                <a:solidFill>
                  <a:schemeClr val="bg1"/>
                </a:solidFill>
                <a:latin typeface="Times New Roman" panose="02020603050405020304" pitchFamily="18" charset="0"/>
                <a:cs typeface="Times New Roman" panose="02020603050405020304" pitchFamily="18" charset="0"/>
              </a:rPr>
              <a:t>Team Members</a:t>
            </a:r>
          </a:p>
        </p:txBody>
      </p:sp>
      <p:sp>
        <p:nvSpPr>
          <p:cNvPr id="7" name="TextBox 6">
            <a:extLst>
              <a:ext uri="{FF2B5EF4-FFF2-40B4-BE49-F238E27FC236}">
                <a16:creationId xmlns:a16="http://schemas.microsoft.com/office/drawing/2014/main" id="{9E571936-C3A7-857A-52E8-ECD093B1F1EF}"/>
              </a:ext>
            </a:extLst>
          </p:cNvPr>
          <p:cNvSpPr txBox="1"/>
          <p:nvPr/>
        </p:nvSpPr>
        <p:spPr>
          <a:xfrm>
            <a:off x="1072134" y="2272831"/>
            <a:ext cx="9507474" cy="2708434"/>
          </a:xfrm>
          <a:prstGeom prst="rect">
            <a:avLst/>
          </a:prstGeom>
          <a:noFill/>
        </p:spPr>
        <p:txBody>
          <a:bodyPr wrap="square">
            <a:spAutoFit/>
          </a:bodyPr>
          <a:lstStyle/>
          <a:p>
            <a:pPr marL="151130" indent="-151130" defTabSz="603250">
              <a:spcBef>
                <a:spcPts val="660"/>
              </a:spcBef>
              <a:spcAft>
                <a:spcPts val="530"/>
              </a:spcAft>
            </a:pPr>
            <a:r>
              <a:rPr lang="en-IN" alt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a:solidFill>
                  <a:schemeClr val="bg1"/>
                </a:solidFill>
                <a:latin typeface="Times New Roman" panose="02020603050405020304" pitchFamily="18" charset="0"/>
                <a:cs typeface="Times New Roman" panose="02020603050405020304" pitchFamily="18" charset="0"/>
                <a:sym typeface="+mn-ea"/>
              </a:rPr>
              <a:t>S </a:t>
            </a:r>
            <a:r>
              <a:rPr lang="en-US" sz="2800" dirty="0" err="1">
                <a:solidFill>
                  <a:schemeClr val="bg1"/>
                </a:solidFill>
                <a:latin typeface="Times New Roman" panose="02020603050405020304" pitchFamily="18" charset="0"/>
                <a:cs typeface="Times New Roman" panose="02020603050405020304" pitchFamily="18" charset="0"/>
                <a:sym typeface="+mn-ea"/>
              </a:rPr>
              <a:t>Sreehar</a:t>
            </a:r>
            <a:r>
              <a:rPr lang="en-IN" alt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a:solidFill>
                  <a:schemeClr val="bg1"/>
                </a:solidFill>
                <a:effectLst/>
                <a:latin typeface="Times New Roman" panose="02020603050405020304" pitchFamily="18" charset="0"/>
                <a:cs typeface="Times New Roman" panose="02020603050405020304" pitchFamily="18" charset="0"/>
                <a:sym typeface="+mn-ea"/>
              </a:rPr>
              <a:t>Team leader, Data Analyst</a:t>
            </a:r>
            <a:endParaRPr lang="en-US" sz="2800" dirty="0">
              <a:solidFill>
                <a:schemeClr val="bg1"/>
              </a:solidFill>
              <a:latin typeface="Times New Roman" panose="02020603050405020304" pitchFamily="18" charset="0"/>
              <a:cs typeface="Times New Roman" panose="02020603050405020304" pitchFamily="18" charset="0"/>
            </a:endParaRPr>
          </a:p>
          <a:p>
            <a:pPr marL="0" indent="0" defTabSz="603250">
              <a:spcBef>
                <a:spcPts val="660"/>
              </a:spcBef>
              <a:spcAft>
                <a:spcPts val="530"/>
              </a:spcAft>
              <a:buNone/>
            </a:pPr>
            <a:r>
              <a:rPr lang="en-US" sz="2800" dirty="0">
                <a:solidFill>
                  <a:schemeClr val="bg1"/>
                </a:solidFill>
                <a:latin typeface="Times New Roman" panose="02020603050405020304" pitchFamily="18" charset="0"/>
                <a:cs typeface="Times New Roman" panose="02020603050405020304" pitchFamily="18" charset="0"/>
                <a:sym typeface="+mn-ea"/>
              </a:rPr>
              <a:t>Avinash Reddy </a:t>
            </a:r>
            <a:r>
              <a:rPr lang="en-US" sz="2800" dirty="0" err="1">
                <a:solidFill>
                  <a:schemeClr val="bg1"/>
                </a:solidFill>
                <a:latin typeface="Times New Roman" panose="02020603050405020304" pitchFamily="18" charset="0"/>
                <a:cs typeface="Times New Roman" panose="02020603050405020304" pitchFamily="18" charset="0"/>
                <a:sym typeface="+mn-ea"/>
              </a:rPr>
              <a:t>Polireddy</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IN" altLang="en-US" sz="2800" dirty="0">
                <a:solidFill>
                  <a:schemeClr val="bg1"/>
                </a:solidFill>
                <a:latin typeface="Times New Roman" panose="02020603050405020304" pitchFamily="18" charset="0"/>
                <a:cs typeface="Times New Roman" panose="02020603050405020304" pitchFamily="18" charset="0"/>
                <a:sym typeface="+mn-ea"/>
              </a:rPr>
              <a:t>:</a:t>
            </a:r>
            <a:r>
              <a:rPr lang="en-US" alt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a:solidFill>
                  <a:schemeClr val="bg1"/>
                </a:solidFill>
                <a:latin typeface="Times New Roman" panose="02020603050405020304" pitchFamily="18" charset="0"/>
                <a:cs typeface="Times New Roman" panose="02020603050405020304" pitchFamily="18" charset="0"/>
                <a:sym typeface="+mn-ea"/>
              </a:rPr>
              <a:t>ML Engineer, App </a:t>
            </a:r>
            <a:r>
              <a:rPr lang="en-IN" altLang="en-US" sz="2800" dirty="0">
                <a:solidFill>
                  <a:schemeClr val="bg1"/>
                </a:solidFill>
                <a:latin typeface="Times New Roman" panose="02020603050405020304" pitchFamily="18" charset="0"/>
                <a:cs typeface="Times New Roman" panose="02020603050405020304" pitchFamily="18" charset="0"/>
                <a:sym typeface="+mn-ea"/>
              </a:rPr>
              <a:t>D</a:t>
            </a:r>
            <a:r>
              <a:rPr lang="en-US" sz="2800" dirty="0" err="1">
                <a:solidFill>
                  <a:schemeClr val="bg1"/>
                </a:solidFill>
                <a:latin typeface="Times New Roman" panose="02020603050405020304" pitchFamily="18" charset="0"/>
                <a:cs typeface="Times New Roman" panose="02020603050405020304" pitchFamily="18" charset="0"/>
                <a:sym typeface="+mn-ea"/>
              </a:rPr>
              <a:t>evelopment</a:t>
            </a:r>
            <a:r>
              <a:rPr lang="en-US" sz="2800" dirty="0">
                <a:solidFill>
                  <a:schemeClr val="bg1"/>
                </a:solidFill>
                <a:latin typeface="Times New Roman" panose="02020603050405020304" pitchFamily="18" charset="0"/>
                <a:cs typeface="Times New Roman" panose="02020603050405020304" pitchFamily="18" charset="0"/>
                <a:sym typeface="+mn-ea"/>
              </a:rPr>
              <a:t> </a:t>
            </a:r>
            <a:endParaRPr lang="en-US" sz="2800" dirty="0">
              <a:solidFill>
                <a:schemeClr val="bg1"/>
              </a:solidFill>
              <a:latin typeface="Times New Roman" panose="02020603050405020304" pitchFamily="18" charset="0"/>
              <a:cs typeface="Times New Roman" panose="02020603050405020304" pitchFamily="18" charset="0"/>
            </a:endParaRPr>
          </a:p>
          <a:p>
            <a:pPr marL="151130" indent="-151130" defTabSz="603250">
              <a:spcBef>
                <a:spcPts val="660"/>
              </a:spcBef>
              <a:spcAft>
                <a:spcPts val="530"/>
              </a:spcAft>
            </a:pPr>
            <a:r>
              <a:rPr lang="en-US" sz="2800" dirty="0">
                <a:solidFill>
                  <a:schemeClr val="bg1"/>
                </a:solidFill>
                <a:latin typeface="Times New Roman" panose="02020603050405020304" pitchFamily="18" charset="0"/>
                <a:cs typeface="Times New Roman" panose="02020603050405020304" pitchFamily="18" charset="0"/>
                <a:sym typeface="+mn-ea"/>
              </a:rPr>
              <a:t>Anusha katapally</a:t>
            </a:r>
            <a:r>
              <a:rPr lang="en-IN" altLang="en-US" sz="2800" dirty="0">
                <a:solidFill>
                  <a:schemeClr val="bg1"/>
                </a:solidFill>
                <a:latin typeface="Times New Roman" panose="02020603050405020304" pitchFamily="18" charset="0"/>
                <a:cs typeface="Times New Roman" panose="02020603050405020304" pitchFamily="18" charset="0"/>
                <a:sym typeface="+mn-ea"/>
              </a:rPr>
              <a:t> : </a:t>
            </a:r>
            <a:r>
              <a:rPr lang="en-US" sz="2800" dirty="0">
                <a:solidFill>
                  <a:schemeClr val="bg1"/>
                </a:solidFill>
                <a:latin typeface="Times New Roman" panose="02020603050405020304" pitchFamily="18" charset="0"/>
                <a:cs typeface="Times New Roman" panose="02020603050405020304" pitchFamily="18" charset="0"/>
                <a:sym typeface="+mn-ea"/>
              </a:rPr>
              <a:t>Data Modeling</a:t>
            </a:r>
            <a:endParaRPr lang="en-US" sz="2800" dirty="0">
              <a:solidFill>
                <a:schemeClr val="bg1"/>
              </a:solidFill>
              <a:latin typeface="Times New Roman" panose="02020603050405020304" pitchFamily="18" charset="0"/>
              <a:cs typeface="Times New Roman" panose="02020603050405020304" pitchFamily="18" charset="0"/>
            </a:endParaRPr>
          </a:p>
          <a:p>
            <a:pPr marL="0" indent="0" defTabSz="603250">
              <a:spcBef>
                <a:spcPts val="660"/>
              </a:spcBef>
              <a:spcAft>
                <a:spcPts val="530"/>
              </a:spcAft>
              <a:buNone/>
            </a:pPr>
            <a:r>
              <a:rPr lang="en-US" sz="2800" dirty="0">
                <a:solidFill>
                  <a:schemeClr val="bg1"/>
                </a:solidFill>
                <a:latin typeface="Times New Roman" panose="02020603050405020304" pitchFamily="18" charset="0"/>
                <a:cs typeface="Times New Roman" panose="02020603050405020304" pitchFamily="18" charset="0"/>
                <a:sym typeface="+mn-ea"/>
              </a:rPr>
              <a:t>Sai Deepak </a:t>
            </a:r>
            <a:r>
              <a:rPr lang="en-US" sz="2800" dirty="0" err="1">
                <a:solidFill>
                  <a:schemeClr val="bg1"/>
                </a:solidFill>
                <a:latin typeface="Times New Roman" panose="02020603050405020304" pitchFamily="18" charset="0"/>
                <a:cs typeface="Times New Roman" panose="02020603050405020304" pitchFamily="18" charset="0"/>
                <a:sym typeface="+mn-ea"/>
              </a:rPr>
              <a:t>Devadari</a:t>
            </a:r>
            <a:r>
              <a:rPr lang="en-IN" altLang="en-US" sz="2800" dirty="0">
                <a:solidFill>
                  <a:schemeClr val="bg1"/>
                </a:solidFill>
                <a:latin typeface="Times New Roman" panose="02020603050405020304" pitchFamily="18" charset="0"/>
                <a:cs typeface="Times New Roman" panose="02020603050405020304" pitchFamily="18" charset="0"/>
                <a:sym typeface="+mn-ea"/>
              </a:rPr>
              <a:t> : </a:t>
            </a:r>
            <a:r>
              <a:rPr lang="en-US" altLang="en-US" sz="2800" dirty="0">
                <a:solidFill>
                  <a:schemeClr val="bg1"/>
                </a:solidFill>
                <a:latin typeface="Times New Roman" panose="02020603050405020304" pitchFamily="18" charset="0"/>
                <a:cs typeface="Times New Roman" panose="02020603050405020304" pitchFamily="18" charset="0"/>
                <a:sym typeface="+mn-ea"/>
              </a:rPr>
              <a:t> </a:t>
            </a:r>
            <a:r>
              <a:rPr lang="en-US" sz="2800" dirty="0">
                <a:solidFill>
                  <a:schemeClr val="bg1"/>
                </a:solidFill>
                <a:latin typeface="Times New Roman" panose="02020603050405020304" pitchFamily="18" charset="0"/>
                <a:cs typeface="Times New Roman" panose="02020603050405020304" pitchFamily="18" charset="0"/>
                <a:sym typeface="+mn-ea"/>
              </a:rPr>
              <a:t>Storytelling and </a:t>
            </a:r>
            <a:r>
              <a:rPr lang="en-IN" altLang="en-US" sz="2800" dirty="0">
                <a:solidFill>
                  <a:schemeClr val="bg1"/>
                </a:solidFill>
                <a:latin typeface="Times New Roman" panose="02020603050405020304" pitchFamily="18" charset="0"/>
                <a:cs typeface="Times New Roman" panose="02020603050405020304" pitchFamily="18" charset="0"/>
                <a:sym typeface="+mn-ea"/>
              </a:rPr>
              <a:t>D</a:t>
            </a:r>
            <a:r>
              <a:rPr lang="en-US" sz="2800" dirty="0" err="1">
                <a:solidFill>
                  <a:schemeClr val="bg1"/>
                </a:solidFill>
                <a:latin typeface="Times New Roman" panose="02020603050405020304" pitchFamily="18" charset="0"/>
                <a:cs typeface="Times New Roman" panose="02020603050405020304" pitchFamily="18" charset="0"/>
                <a:sym typeface="+mn-ea"/>
              </a:rPr>
              <a:t>ata</a:t>
            </a:r>
            <a:r>
              <a:rPr lang="en-US" sz="2800" dirty="0">
                <a:solidFill>
                  <a:schemeClr val="bg1"/>
                </a:solidFill>
                <a:latin typeface="Times New Roman" panose="02020603050405020304" pitchFamily="18" charset="0"/>
                <a:cs typeface="Times New Roman" panose="02020603050405020304" pitchFamily="18" charset="0"/>
                <a:sym typeface="+mn-ea"/>
              </a:rPr>
              <a:t> </a:t>
            </a:r>
            <a:r>
              <a:rPr lang="en-IN" altLang="en-US" sz="2800" dirty="0">
                <a:solidFill>
                  <a:schemeClr val="bg1"/>
                </a:solidFill>
                <a:latin typeface="Times New Roman" panose="02020603050405020304" pitchFamily="18" charset="0"/>
                <a:cs typeface="Times New Roman" panose="02020603050405020304" pitchFamily="18" charset="0"/>
                <a:sym typeface="+mn-ea"/>
              </a:rPr>
              <a:t>V</a:t>
            </a:r>
            <a:r>
              <a:rPr lang="en-US" sz="2800" dirty="0" err="1">
                <a:solidFill>
                  <a:schemeClr val="bg1"/>
                </a:solidFill>
                <a:latin typeface="Times New Roman" panose="02020603050405020304" pitchFamily="18" charset="0"/>
                <a:cs typeface="Times New Roman" panose="02020603050405020304" pitchFamily="18" charset="0"/>
                <a:sym typeface="+mn-ea"/>
              </a:rPr>
              <a:t>isualization</a:t>
            </a:r>
            <a:endParaRPr lang="en-US" sz="2800" dirty="0">
              <a:solidFill>
                <a:schemeClr val="bg1"/>
              </a:solidFill>
              <a:latin typeface="Times New Roman" panose="02020603050405020304" pitchFamily="18" charset="0"/>
              <a:cs typeface="Times New Roman" panose="02020603050405020304" pitchFamily="18" charset="0"/>
            </a:endParaRPr>
          </a:p>
          <a:p>
            <a:pPr marL="151130" indent="-151130" defTabSz="603250">
              <a:spcBef>
                <a:spcPts val="660"/>
              </a:spcBef>
              <a:spcAft>
                <a:spcPts val="530"/>
              </a:spcAft>
            </a:pPr>
            <a:endParaRPr lang="en-US" sz="1800" dirty="0">
              <a:solidFill>
                <a:schemeClr val="bg1"/>
              </a:solidFill>
            </a:endParaRPr>
          </a:p>
        </p:txBody>
      </p:sp>
      <p:pic>
        <p:nvPicPr>
          <p:cNvPr id="9" name="Audio 8">
            <a:hlinkClick r:id="" action="ppaction://media"/>
            <a:extLst>
              <a:ext uri="{FF2B5EF4-FFF2-40B4-BE49-F238E27FC236}">
                <a16:creationId xmlns:a16="http://schemas.microsoft.com/office/drawing/2014/main" id="{E932BBDC-9511-03CE-8B67-8D34CDBD82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
        <p:nvSpPr>
          <p:cNvPr id="2" name="TextBox 1">
            <a:extLst>
              <a:ext uri="{FF2B5EF4-FFF2-40B4-BE49-F238E27FC236}">
                <a16:creationId xmlns:a16="http://schemas.microsoft.com/office/drawing/2014/main" id="{6154E175-30FC-FB83-98B9-82ADAAEF99B1}"/>
              </a:ext>
            </a:extLst>
          </p:cNvPr>
          <p:cNvSpPr txBox="1"/>
          <p:nvPr/>
        </p:nvSpPr>
        <p:spPr>
          <a:xfrm>
            <a:off x="852817" y="5431621"/>
            <a:ext cx="1070878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https://</a:t>
            </a:r>
            <a:r>
              <a:rPr lang="en-US" dirty="0" err="1">
                <a:solidFill>
                  <a:schemeClr val="bg1"/>
                </a:solidFill>
              </a:rPr>
              <a:t>github.com</a:t>
            </a:r>
            <a:r>
              <a:rPr lang="en-US" dirty="0">
                <a:solidFill>
                  <a:schemeClr val="bg1"/>
                </a:solidFill>
              </a:rPr>
              <a:t>/Sreehar-99/PREDICTIVE-MAINTAINANCE-FOR-AIRCRAFT-</a:t>
            </a:r>
            <a:r>
              <a:rPr lang="en-US" dirty="0" err="1">
                <a:solidFill>
                  <a:schemeClr val="bg1"/>
                </a:solidFill>
              </a:rPr>
              <a:t>ANALYSIS_Final</a:t>
            </a:r>
            <a:r>
              <a:rPr lang="en-US" dirty="0">
                <a:solidFill>
                  <a:schemeClr val="bg1"/>
                </a:solidFill>
              </a:rPr>
              <a:t>-Project</a:t>
            </a:r>
          </a:p>
        </p:txBody>
      </p:sp>
    </p:spTree>
    <p:extLst>
      <p:ext uri="{BB962C8B-B14F-4D97-AF65-F5344CB8AC3E}">
        <p14:creationId xmlns:p14="http://schemas.microsoft.com/office/powerpoint/2010/main" val="14737977"/>
      </p:ext>
    </p:extLst>
  </p:cSld>
  <p:clrMapOvr>
    <a:masterClrMapping/>
  </p:clrMapOvr>
  <mc:AlternateContent xmlns:mc="http://schemas.openxmlformats.org/markup-compatibility/2006" xmlns:p14="http://schemas.microsoft.com/office/powerpoint/2010/main">
    <mc:Choice Requires="p14">
      <p:transition spd="slow" p14:dur="2000" advTm="13893"/>
    </mc:Choice>
    <mc:Fallback xmlns="">
      <p:transition spd="slow" advTm="13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9B4D16C-FD78-21D3-AECF-DB6470D68C11}"/>
              </a:ext>
            </a:extLst>
          </p:cNvPr>
          <p:cNvPicPr>
            <a:picLocks noGrp="1" noChangeAspect="1"/>
          </p:cNvPicPr>
          <p:nvPr>
            <p:ph type="pic" sz="quarter" idx="13"/>
          </p:nvPr>
        </p:nvPicPr>
        <p:blipFill rotWithShape="1">
          <a:blip r:embed="rId4"/>
          <a:srcRect l="2201" r="4164"/>
          <a:stretch/>
        </p:blipFill>
        <p:spPr>
          <a:xfrm>
            <a:off x="402336" y="1584133"/>
            <a:ext cx="5440680" cy="3689734"/>
          </a:xfrm>
        </p:spPr>
      </p:pic>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6592823" y="713878"/>
            <a:ext cx="5212080" cy="100551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592823" y="1819656"/>
            <a:ext cx="4875277" cy="3346704"/>
          </a:xfrm>
        </p:spPr>
        <p:txBody>
          <a:bodyPr/>
          <a:lstStyle/>
          <a:p>
            <a:r>
              <a:rPr lang="en-US" sz="1800" dirty="0">
                <a:latin typeface="Times New Roman" panose="02020603050405020304" pitchFamily="18" charset="0"/>
                <a:cs typeface="Times New Roman" panose="02020603050405020304" pitchFamily="18" charset="0"/>
              </a:rPr>
              <a:t>We </a:t>
            </a:r>
            <a:r>
              <a:rPr lang="en-US" sz="1800" b="0" i="0" dirty="0">
                <a:effectLst/>
                <a:latin typeface="Times New Roman" panose="02020603050405020304" pitchFamily="18" charset="0"/>
                <a:cs typeface="Times New Roman" panose="02020603050405020304" pitchFamily="18" charset="0"/>
              </a:rPr>
              <a:t>addresses the challenge of predicting engine failure within a specific cycle, leveraging historical cycles and sensory data. By harnessing the power of machine learning, this project seeks to enhance aircraft engine maintenance, ensuring passenger safety, reducing operational costs, and preventing unnecessary maintenance. </a:t>
            </a:r>
            <a:endParaRPr lang="en-US" sz="1800" dirty="0">
              <a:latin typeface="Times New Roman" panose="02020603050405020304" pitchFamily="18" charset="0"/>
              <a:cs typeface="Times New Roman" panose="02020603050405020304" pitchFamily="18" charset="0"/>
            </a:endParaRPr>
          </a:p>
        </p:txBody>
      </p:sp>
      <p:pic>
        <p:nvPicPr>
          <p:cNvPr id="14" name="Audio 13">
            <a:hlinkClick r:id="" action="ppaction://media"/>
            <a:extLst>
              <a:ext uri="{FF2B5EF4-FFF2-40B4-BE49-F238E27FC236}">
                <a16:creationId xmlns:a16="http://schemas.microsoft.com/office/drawing/2014/main" id="{EFA857B0-6A37-F44A-9189-ED2B456A8C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98195310"/>
      </p:ext>
    </p:extLst>
  </p:cSld>
  <p:clrMapOvr>
    <a:masterClrMapping/>
  </p:clrMapOvr>
  <mc:AlternateContent xmlns:mc="http://schemas.openxmlformats.org/markup-compatibility/2006" xmlns:p14="http://schemas.microsoft.com/office/powerpoint/2010/main">
    <mc:Choice Requires="p14">
      <p:transition spd="slow" p14:dur="2000" advTm="43441"/>
    </mc:Choice>
    <mc:Fallback xmlns="">
      <p:transition spd="slow" advTm="4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5183313" y="740992"/>
            <a:ext cx="5212080" cy="1005517"/>
          </a:xfrm>
        </p:spPr>
        <p:txBody>
          <a:bodyPr/>
          <a:lstStyle/>
          <a:p>
            <a:pPr algn="l"/>
            <a:r>
              <a:rPr lang="en-US" sz="4800" b="1" i="0" dirty="0">
                <a:solidFill>
                  <a:schemeClr val="bg1"/>
                </a:solidFill>
                <a:effectLst/>
                <a:latin typeface="Times New Roman" panose="02020603050405020304" pitchFamily="18" charset="0"/>
                <a:cs typeface="Times New Roman" panose="02020603050405020304" pitchFamily="18" charset="0"/>
              </a:rPr>
              <a:t>Objective:</a:t>
            </a:r>
            <a:endParaRPr lang="en-US" sz="4800" b="0" i="0" dirty="0">
              <a:solidFill>
                <a:schemeClr val="bg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5038344" y="1874520"/>
            <a:ext cx="6181344" cy="3346704"/>
          </a:xfrm>
        </p:spPr>
        <p:txBody>
          <a:bodyPr/>
          <a:lstStyle/>
          <a:p>
            <a:pPr algn="l"/>
            <a:r>
              <a:rPr lang="en-US" b="0" i="0" dirty="0">
                <a:effectLst/>
                <a:latin typeface="Times New Roman" panose="02020603050405020304" pitchFamily="18" charset="0"/>
                <a:cs typeface="Times New Roman" panose="02020603050405020304" pitchFamily="18" charset="0"/>
              </a:rPr>
              <a:t>The primary objective of the </a:t>
            </a:r>
            <a:r>
              <a:rPr lang="en-US" b="1" i="0" dirty="0">
                <a:effectLst/>
                <a:latin typeface="Times New Roman" panose="02020603050405020304" pitchFamily="18" charset="0"/>
                <a:cs typeface="Times New Roman" panose="02020603050405020304" pitchFamily="18" charset="0"/>
              </a:rPr>
              <a:t>Predictive Maintenance for Aircraft Analysis</a:t>
            </a:r>
            <a:r>
              <a:rPr lang="en-US" b="0" i="0" dirty="0">
                <a:effectLst/>
                <a:latin typeface="Times New Roman" panose="02020603050405020304" pitchFamily="18" charset="0"/>
                <a:cs typeface="Times New Roman" panose="02020603050405020304" pitchFamily="18" charset="0"/>
              </a:rPr>
              <a:t> project is to predict whether an aircraft engine will fail within a given cycle, leveraging historical cycles and sensory data. By employing machine learning algorithms, this project aims to:</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Enhance aircraft safety by accurately predicting engine failure.</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Reduce operational costs by optimizing maintenance schedules.</a:t>
            </a:r>
          </a:p>
          <a:p>
            <a:pPr algn="l">
              <a:buFont typeface="+mj-lt"/>
              <a:buAutoNum type="arabicPeriod"/>
            </a:pPr>
            <a:r>
              <a:rPr lang="en-US" b="0" i="0" dirty="0">
                <a:effectLst/>
                <a:latin typeface="Times New Roman" panose="02020603050405020304" pitchFamily="18" charset="0"/>
                <a:cs typeface="Times New Roman" panose="02020603050405020304" pitchFamily="18" charset="0"/>
              </a:rPr>
              <a:t>Prevent unnecessary maintenance, thereby avoiding undue financial burdens.</a:t>
            </a:r>
          </a:p>
        </p:txBody>
      </p:sp>
      <p:pic>
        <p:nvPicPr>
          <p:cNvPr id="1026" name="Picture 2">
            <a:extLst>
              <a:ext uri="{FF2B5EF4-FFF2-40B4-BE49-F238E27FC236}">
                <a16:creationId xmlns:a16="http://schemas.microsoft.com/office/drawing/2014/main" id="{85C6EB07-8BC1-06DA-B18F-EF56DC73CE4C}"/>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6220" t="-10773" r="819" b="-16227"/>
          <a:stretch/>
        </p:blipFill>
        <p:spPr bwMode="auto">
          <a:xfrm>
            <a:off x="432168" y="1350870"/>
            <a:ext cx="4480653" cy="415626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77DB4671-55D2-3BEC-7C7F-8907BE07311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9838089"/>
      </p:ext>
    </p:extLst>
  </p:cSld>
  <p:clrMapOvr>
    <a:masterClrMapping/>
  </p:clrMapOvr>
  <mc:AlternateContent xmlns:mc="http://schemas.openxmlformats.org/markup-compatibility/2006" xmlns:p14="http://schemas.microsoft.com/office/powerpoint/2010/main">
    <mc:Choice Requires="p14">
      <p:transition spd="slow" p14:dur="2000" advTm="26742"/>
    </mc:Choice>
    <mc:Fallback xmlns="">
      <p:transition spd="slow" advTm="26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E88BE4-3938-6AC6-1809-F98E13707238}"/>
              </a:ext>
            </a:extLst>
          </p:cNvPr>
          <p:cNvSpPr txBox="1"/>
          <p:nvPr/>
        </p:nvSpPr>
        <p:spPr>
          <a:xfrm>
            <a:off x="4580467" y="1538833"/>
            <a:ext cx="7467601" cy="369332"/>
          </a:xfrm>
          <a:prstGeom prst="rect">
            <a:avLst/>
          </a:prstGeom>
          <a:noFill/>
        </p:spPr>
        <p:txBody>
          <a:bodyPr wrap="square">
            <a:spAutoFit/>
          </a:bodyPr>
          <a:lstStyle/>
          <a:p>
            <a:r>
              <a:rPr lang="en-US" sz="1800" dirty="0">
                <a:solidFill>
                  <a:schemeClr val="bg1"/>
                </a:solidFill>
                <a:latin typeface="Times New Roman" panose="02020603050405020304" pitchFamily="18" charset="0"/>
                <a:cs typeface="Times New Roman" panose="02020603050405020304" pitchFamily="18" charset="0"/>
                <a:sym typeface="+mn-ea"/>
              </a:rPr>
              <a:t>Utilizing tools such as: ETL: Apache </a:t>
            </a:r>
            <a:r>
              <a:rPr lang="en-US" sz="1800" dirty="0" err="1">
                <a:solidFill>
                  <a:schemeClr val="bg1"/>
                </a:solidFill>
                <a:latin typeface="Times New Roman" panose="02020603050405020304" pitchFamily="18" charset="0"/>
                <a:cs typeface="Times New Roman" panose="02020603050405020304" pitchFamily="18" charset="0"/>
                <a:sym typeface="+mn-ea"/>
              </a:rPr>
              <a:t>NiFi</a:t>
            </a:r>
            <a:r>
              <a:rPr lang="en-US" sz="1800" dirty="0">
                <a:solidFill>
                  <a:schemeClr val="bg1"/>
                </a:solidFill>
                <a:latin typeface="Times New Roman" panose="02020603050405020304" pitchFamily="18" charset="0"/>
                <a:cs typeface="Times New Roman" panose="02020603050405020304" pitchFamily="18" charset="0"/>
                <a:sym typeface="+mn-ea"/>
              </a:rPr>
              <a:t> or Airflow for data integration.</a:t>
            </a:r>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10" name="Title 9">
            <a:extLst>
              <a:ext uri="{FF2B5EF4-FFF2-40B4-BE49-F238E27FC236}">
                <a16:creationId xmlns:a16="http://schemas.microsoft.com/office/drawing/2014/main" id="{85FE01AB-6407-30A1-4D09-4522E3E274DA}"/>
              </a:ext>
            </a:extLst>
          </p:cNvPr>
          <p:cNvSpPr>
            <a:spLocks noGrp="1"/>
          </p:cNvSpPr>
          <p:nvPr>
            <p:ph type="title"/>
          </p:nvPr>
        </p:nvSpPr>
        <p:spPr>
          <a:xfrm>
            <a:off x="643466" y="286234"/>
            <a:ext cx="7874001" cy="1146663"/>
          </a:xfrm>
        </p:spPr>
        <p:txBody>
          <a:bodyPr/>
          <a:lstStyle/>
          <a:p>
            <a:r>
              <a:rPr lang="en-IN" dirty="0"/>
              <a:t>Tools or Technologies</a:t>
            </a:r>
          </a:p>
        </p:txBody>
      </p:sp>
      <p:sp>
        <p:nvSpPr>
          <p:cNvPr id="12" name="TextBox 11">
            <a:extLst>
              <a:ext uri="{FF2B5EF4-FFF2-40B4-BE49-F238E27FC236}">
                <a16:creationId xmlns:a16="http://schemas.microsoft.com/office/drawing/2014/main" id="{B5221FFB-60A1-6C43-B391-11E9B2D700C7}"/>
              </a:ext>
            </a:extLst>
          </p:cNvPr>
          <p:cNvSpPr txBox="1"/>
          <p:nvPr/>
        </p:nvSpPr>
        <p:spPr>
          <a:xfrm>
            <a:off x="4097868" y="3698597"/>
            <a:ext cx="7696200" cy="369332"/>
          </a:xfrm>
          <a:prstGeom prst="rect">
            <a:avLst/>
          </a:prstGeom>
          <a:noFill/>
        </p:spPr>
        <p:txBody>
          <a:bodyPr wrap="square">
            <a:spAutoFit/>
          </a:bodyPr>
          <a:lstStyle/>
          <a:p>
            <a:pPr lvl="1" indent="0">
              <a:buFont typeface="Arial" panose="020B0604020202020204" pitchFamily="34" charset="0"/>
              <a:buNone/>
            </a:pPr>
            <a:r>
              <a:rPr lang="en-US" sz="1800" dirty="0">
                <a:solidFill>
                  <a:schemeClr val="bg1"/>
                </a:solidFill>
                <a:effectLst/>
                <a:latin typeface="Times New Roman" panose="02020603050405020304" pitchFamily="18" charset="0"/>
                <a:cs typeface="Times New Roman" panose="02020603050405020304" pitchFamily="18" charset="0"/>
                <a:sym typeface="+mn-ea"/>
              </a:rPr>
              <a:t>CRISP-DM: Use </a:t>
            </a:r>
            <a:r>
              <a:rPr lang="en-US" sz="1800" dirty="0" err="1">
                <a:solidFill>
                  <a:schemeClr val="bg1"/>
                </a:solidFill>
                <a:effectLst/>
                <a:latin typeface="Times New Roman" panose="02020603050405020304" pitchFamily="18" charset="0"/>
                <a:cs typeface="Times New Roman" panose="02020603050405020304" pitchFamily="18" charset="0"/>
                <a:sym typeface="+mn-ea"/>
              </a:rPr>
              <a:t>Jupyter</a:t>
            </a:r>
            <a:r>
              <a:rPr lang="en-US" sz="1800" dirty="0">
                <a:solidFill>
                  <a:schemeClr val="bg1"/>
                </a:solidFill>
                <a:effectLst/>
                <a:latin typeface="Times New Roman" panose="02020603050405020304" pitchFamily="18" charset="0"/>
                <a:cs typeface="Times New Roman" panose="02020603050405020304" pitchFamily="18" charset="0"/>
                <a:sym typeface="+mn-ea"/>
              </a:rPr>
              <a:t> notebooks for each stage of the methodology.</a:t>
            </a:r>
          </a:p>
        </p:txBody>
      </p:sp>
      <p:sp>
        <p:nvSpPr>
          <p:cNvPr id="14" name="TextBox 13">
            <a:extLst>
              <a:ext uri="{FF2B5EF4-FFF2-40B4-BE49-F238E27FC236}">
                <a16:creationId xmlns:a16="http://schemas.microsoft.com/office/drawing/2014/main" id="{A6FADD59-C954-8836-5F76-5863584A422C}"/>
              </a:ext>
            </a:extLst>
          </p:cNvPr>
          <p:cNvSpPr txBox="1"/>
          <p:nvPr/>
        </p:nvSpPr>
        <p:spPr>
          <a:xfrm>
            <a:off x="4580467" y="4635377"/>
            <a:ext cx="6096000" cy="369332"/>
          </a:xfrm>
          <a:prstGeom prst="rect">
            <a:avLst/>
          </a:prstGeom>
          <a:noFill/>
        </p:spPr>
        <p:txBody>
          <a:bodyPr wrap="square">
            <a:spAutoFit/>
          </a:bodyPr>
          <a:lstStyle/>
          <a:p>
            <a:r>
              <a:rPr lang="en-US" sz="1800" dirty="0">
                <a:solidFill>
                  <a:schemeClr val="bg1"/>
                </a:solidFill>
                <a:latin typeface="Times New Roman" panose="02020603050405020304" pitchFamily="18" charset="0"/>
                <a:cs typeface="Times New Roman" panose="02020603050405020304" pitchFamily="18" charset="0"/>
                <a:sym typeface="+mn-ea"/>
              </a:rPr>
              <a:t>Data Visualization: Matplotlib for visualizing model outputs.</a:t>
            </a:r>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3776FB5-190E-B086-18EE-DFABC42B6577}"/>
              </a:ext>
            </a:extLst>
          </p:cNvPr>
          <p:cNvSpPr txBox="1"/>
          <p:nvPr/>
        </p:nvSpPr>
        <p:spPr>
          <a:xfrm>
            <a:off x="4580467" y="5629102"/>
            <a:ext cx="6096000" cy="369332"/>
          </a:xfrm>
          <a:prstGeom prst="rect">
            <a:avLst/>
          </a:prstGeom>
          <a:noFill/>
        </p:spPr>
        <p:txBody>
          <a:bodyPr wrap="square">
            <a:spAutoFit/>
          </a:bodyPr>
          <a:lstStyle/>
          <a:p>
            <a:r>
              <a:rPr lang="en-US" sz="1800" dirty="0">
                <a:solidFill>
                  <a:schemeClr val="bg1"/>
                </a:solidFill>
                <a:effectLst/>
                <a:latin typeface="Times New Roman" panose="02020603050405020304" pitchFamily="18" charset="0"/>
                <a:cs typeface="Times New Roman" panose="02020603050405020304" pitchFamily="18" charset="0"/>
                <a:sym typeface="+mn-ea"/>
              </a:rPr>
              <a:t>App Development: Implement a web or mobile app using Flask.</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EF55418-1F2D-5EE8-B6A3-16FE5AB576B4}"/>
              </a:ext>
            </a:extLst>
          </p:cNvPr>
          <p:cNvSpPr txBox="1"/>
          <p:nvPr/>
        </p:nvSpPr>
        <p:spPr>
          <a:xfrm>
            <a:off x="4580467" y="2537519"/>
            <a:ext cx="6096000" cy="646331"/>
          </a:xfrm>
          <a:prstGeom prst="rect">
            <a:avLst/>
          </a:prstGeom>
          <a:noFill/>
        </p:spPr>
        <p:txBody>
          <a:bodyPr wrap="square">
            <a:spAutoFit/>
          </a:bodyPr>
          <a:lstStyle/>
          <a:p>
            <a:r>
              <a:rPr lang="en-IN" b="1" i="0" dirty="0">
                <a:solidFill>
                  <a:schemeClr val="bg1"/>
                </a:solidFill>
                <a:effectLst/>
                <a:latin typeface="Times New Roman" panose="02020603050405020304" pitchFamily="18" charset="0"/>
                <a:cs typeface="Times New Roman" panose="02020603050405020304" pitchFamily="18" charset="0"/>
              </a:rPr>
              <a:t>Amazon Web Services (AWS): </a:t>
            </a:r>
            <a:r>
              <a:rPr lang="en-US" b="0" i="0" dirty="0">
                <a:solidFill>
                  <a:schemeClr val="bg1"/>
                </a:solidFill>
                <a:effectLst/>
                <a:latin typeface="Times New Roman" panose="02020603050405020304" pitchFamily="18" charset="0"/>
                <a:cs typeface="Times New Roman" panose="02020603050405020304" pitchFamily="18" charset="0"/>
              </a:rPr>
              <a:t>AWS EC2 instances will be used for model development and execution.</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B938AD61-7266-FC51-F336-084DA73EB253}"/>
              </a:ext>
            </a:extLst>
          </p:cNvPr>
          <p:cNvPicPr/>
          <p:nvPr/>
        </p:nvPicPr>
        <p:blipFill>
          <a:blip r:embed="rId4"/>
          <a:stretch>
            <a:fillRect/>
          </a:stretch>
        </p:blipFill>
        <p:spPr>
          <a:xfrm>
            <a:off x="812800" y="1134840"/>
            <a:ext cx="1651423" cy="850368"/>
          </a:xfrm>
          <a:prstGeom prst="rect">
            <a:avLst/>
          </a:prstGeom>
          <a:noFill/>
          <a:ln w="9525">
            <a:noFill/>
          </a:ln>
        </p:spPr>
      </p:pic>
      <p:pic>
        <p:nvPicPr>
          <p:cNvPr id="20" name="Picture 19">
            <a:extLst>
              <a:ext uri="{FF2B5EF4-FFF2-40B4-BE49-F238E27FC236}">
                <a16:creationId xmlns:a16="http://schemas.microsoft.com/office/drawing/2014/main" id="{11F34BC8-F55A-4737-DE9A-354E4DA82308}"/>
              </a:ext>
            </a:extLst>
          </p:cNvPr>
          <p:cNvPicPr/>
          <p:nvPr/>
        </p:nvPicPr>
        <p:blipFill>
          <a:blip r:embed="rId5"/>
          <a:stretch>
            <a:fillRect/>
          </a:stretch>
        </p:blipFill>
        <p:spPr>
          <a:xfrm>
            <a:off x="643466" y="3088607"/>
            <a:ext cx="2112645" cy="1183005"/>
          </a:xfrm>
          <a:prstGeom prst="rect">
            <a:avLst/>
          </a:prstGeom>
          <a:noFill/>
          <a:ln w="9525">
            <a:noFill/>
          </a:ln>
        </p:spPr>
      </p:pic>
      <p:pic>
        <p:nvPicPr>
          <p:cNvPr id="21" name="Picture 20">
            <a:extLst>
              <a:ext uri="{FF2B5EF4-FFF2-40B4-BE49-F238E27FC236}">
                <a16:creationId xmlns:a16="http://schemas.microsoft.com/office/drawing/2014/main" id="{5B0224CB-A6C1-B048-00E3-942F6AF5C2B3}"/>
              </a:ext>
            </a:extLst>
          </p:cNvPr>
          <p:cNvPicPr/>
          <p:nvPr/>
        </p:nvPicPr>
        <p:blipFill>
          <a:blip r:embed="rId6"/>
          <a:stretch>
            <a:fillRect/>
          </a:stretch>
        </p:blipFill>
        <p:spPr>
          <a:xfrm>
            <a:off x="2464223" y="4271612"/>
            <a:ext cx="1925955" cy="1240790"/>
          </a:xfrm>
          <a:prstGeom prst="rect">
            <a:avLst/>
          </a:prstGeom>
          <a:noFill/>
          <a:ln w="9525">
            <a:noFill/>
          </a:ln>
        </p:spPr>
      </p:pic>
      <p:pic>
        <p:nvPicPr>
          <p:cNvPr id="22" name="Picture 21">
            <a:extLst>
              <a:ext uri="{FF2B5EF4-FFF2-40B4-BE49-F238E27FC236}">
                <a16:creationId xmlns:a16="http://schemas.microsoft.com/office/drawing/2014/main" id="{555AA8D9-FFA7-D838-FD97-647E003B50F0}"/>
              </a:ext>
            </a:extLst>
          </p:cNvPr>
          <p:cNvPicPr/>
          <p:nvPr/>
        </p:nvPicPr>
        <p:blipFill>
          <a:blip r:embed="rId7"/>
          <a:stretch>
            <a:fillRect/>
          </a:stretch>
        </p:blipFill>
        <p:spPr>
          <a:xfrm>
            <a:off x="812800" y="5493649"/>
            <a:ext cx="2171278" cy="1078117"/>
          </a:xfrm>
          <a:prstGeom prst="rect">
            <a:avLst/>
          </a:prstGeom>
          <a:noFill/>
          <a:ln w="9525">
            <a:noFill/>
          </a:ln>
        </p:spPr>
      </p:pic>
      <p:pic>
        <p:nvPicPr>
          <p:cNvPr id="24" name="Picture 23">
            <a:extLst>
              <a:ext uri="{FF2B5EF4-FFF2-40B4-BE49-F238E27FC236}">
                <a16:creationId xmlns:a16="http://schemas.microsoft.com/office/drawing/2014/main" id="{D4C5DDB3-9A65-F85F-6E51-6AA93E0E7252}"/>
              </a:ext>
            </a:extLst>
          </p:cNvPr>
          <p:cNvPicPr>
            <a:picLocks noChangeAspect="1"/>
          </p:cNvPicPr>
          <p:nvPr/>
        </p:nvPicPr>
        <p:blipFill>
          <a:blip r:embed="rId8"/>
          <a:stretch>
            <a:fillRect/>
          </a:stretch>
        </p:blipFill>
        <p:spPr>
          <a:xfrm>
            <a:off x="2262611" y="1947644"/>
            <a:ext cx="2112645" cy="1126847"/>
          </a:xfrm>
          <a:prstGeom prst="rect">
            <a:avLst/>
          </a:prstGeom>
        </p:spPr>
      </p:pic>
      <p:pic>
        <p:nvPicPr>
          <p:cNvPr id="45" name="Audio 44">
            <a:hlinkClick r:id="" action="ppaction://media"/>
            <a:extLst>
              <a:ext uri="{FF2B5EF4-FFF2-40B4-BE49-F238E27FC236}">
                <a16:creationId xmlns:a16="http://schemas.microsoft.com/office/drawing/2014/main" id="{E467D0A1-4F32-9F50-82EF-5F0D69F526C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3561919"/>
      </p:ext>
    </p:extLst>
  </p:cSld>
  <p:clrMapOvr>
    <a:masterClrMapping/>
  </p:clrMapOvr>
  <mc:AlternateContent xmlns:mc="http://schemas.openxmlformats.org/markup-compatibility/2006" xmlns:p14="http://schemas.microsoft.com/office/powerpoint/2010/main">
    <mc:Choice Requires="p14">
      <p:transition spd="slow" p14:dur="2000" advTm="34217"/>
    </mc:Choice>
    <mc:Fallback xmlns="">
      <p:transition spd="slow" advTm="3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D3240-BDC9-6E71-DCC4-3C9AA2AD6FA5}"/>
              </a:ext>
            </a:extLst>
          </p:cNvPr>
          <p:cNvPicPr>
            <a:picLocks noChangeAspect="1"/>
          </p:cNvPicPr>
          <p:nvPr/>
        </p:nvPicPr>
        <p:blipFill rotWithShape="1">
          <a:blip r:embed="rId4"/>
          <a:srcRect l="26778" t="31067" r="25973" b="20000"/>
          <a:stretch/>
        </p:blipFill>
        <p:spPr>
          <a:xfrm>
            <a:off x="861060" y="649224"/>
            <a:ext cx="10469880" cy="5550408"/>
          </a:xfrm>
          <a:prstGeom prst="rect">
            <a:avLst/>
          </a:prstGeom>
        </p:spPr>
      </p:pic>
      <p:pic>
        <p:nvPicPr>
          <p:cNvPr id="9" name="Audio 8">
            <a:hlinkClick r:id="" action="ppaction://media"/>
            <a:extLst>
              <a:ext uri="{FF2B5EF4-FFF2-40B4-BE49-F238E27FC236}">
                <a16:creationId xmlns:a16="http://schemas.microsoft.com/office/drawing/2014/main" id="{DB63C71D-9202-9A70-83B4-5D07BD469F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62813675"/>
      </p:ext>
    </p:extLst>
  </p:cSld>
  <p:clrMapOvr>
    <a:masterClrMapping/>
  </p:clrMapOvr>
  <mc:AlternateContent xmlns:mc="http://schemas.openxmlformats.org/markup-compatibility/2006" xmlns:p14="http://schemas.microsoft.com/office/powerpoint/2010/main">
    <mc:Choice Requires="p14">
      <p:transition spd="slow" p14:dur="2000" advTm="138770"/>
    </mc:Choice>
    <mc:Fallback xmlns="">
      <p:transition spd="slow" advTm="138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2BBC84-D481-97C7-CAB8-1FB89DBD9692}"/>
              </a:ext>
            </a:extLst>
          </p:cNvPr>
          <p:cNvPicPr/>
          <p:nvPr/>
        </p:nvPicPr>
        <p:blipFill rotWithShape="1">
          <a:blip r:embed="rId4"/>
          <a:srcRect l="3480" t="14285" r="3030" b="10000"/>
          <a:stretch/>
        </p:blipFill>
        <p:spPr>
          <a:xfrm>
            <a:off x="1143001" y="1066801"/>
            <a:ext cx="9364134" cy="4978400"/>
          </a:xfrm>
          <a:prstGeom prst="rect">
            <a:avLst/>
          </a:prstGeom>
          <a:noFill/>
          <a:ln w="9525">
            <a:noFill/>
          </a:ln>
        </p:spPr>
      </p:pic>
      <p:pic>
        <p:nvPicPr>
          <p:cNvPr id="6" name="Audio 5">
            <a:hlinkClick r:id="" action="ppaction://media"/>
            <a:extLst>
              <a:ext uri="{FF2B5EF4-FFF2-40B4-BE49-F238E27FC236}">
                <a16:creationId xmlns:a16="http://schemas.microsoft.com/office/drawing/2014/main" id="{56CC4E27-80BA-1328-094A-BCC3198B35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90676399"/>
      </p:ext>
    </p:extLst>
  </p:cSld>
  <p:clrMapOvr>
    <a:masterClrMapping/>
  </p:clrMapOvr>
  <mc:AlternateContent xmlns:mc="http://schemas.openxmlformats.org/markup-compatibility/2006" xmlns:p14="http://schemas.microsoft.com/office/powerpoint/2010/main">
    <mc:Choice Requires="p14">
      <p:transition spd="slow" p14:dur="2000" advTm="38851"/>
    </mc:Choice>
    <mc:Fallback xmlns="">
      <p:transition spd="slow" advTm="38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with numbers and a number&#10;&#10;Description automatically generated with medium confidence">
            <a:extLst>
              <a:ext uri="{FF2B5EF4-FFF2-40B4-BE49-F238E27FC236}">
                <a16:creationId xmlns:a16="http://schemas.microsoft.com/office/drawing/2014/main" id="{E2E4B5A1-568B-B4E3-59C0-380EE6FF175C}"/>
              </a:ext>
            </a:extLst>
          </p:cNvPr>
          <p:cNvPicPr>
            <a:picLocks noChangeAspect="1"/>
          </p:cNvPicPr>
          <p:nvPr/>
        </p:nvPicPr>
        <p:blipFill>
          <a:blip r:embed="rId4"/>
          <a:stretch>
            <a:fillRect/>
          </a:stretch>
        </p:blipFill>
        <p:spPr>
          <a:xfrm>
            <a:off x="778618" y="814440"/>
            <a:ext cx="10041644" cy="5229120"/>
          </a:xfrm>
          <a:prstGeom prst="rect">
            <a:avLst/>
          </a:prstGeom>
        </p:spPr>
      </p:pic>
      <p:pic>
        <p:nvPicPr>
          <p:cNvPr id="4" name="Audio 3">
            <a:hlinkClick r:id="" action="ppaction://media"/>
            <a:extLst>
              <a:ext uri="{FF2B5EF4-FFF2-40B4-BE49-F238E27FC236}">
                <a16:creationId xmlns:a16="http://schemas.microsoft.com/office/drawing/2014/main" id="{A230EB61-44CC-8E56-2B92-36EB8DC6578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09978678"/>
      </p:ext>
    </p:extLst>
  </p:cSld>
  <p:clrMapOvr>
    <a:masterClrMapping/>
  </p:clrMapOvr>
  <mc:AlternateContent xmlns:mc="http://schemas.openxmlformats.org/markup-compatibility/2006" xmlns:p14="http://schemas.microsoft.com/office/powerpoint/2010/main">
    <mc:Choice Requires="p14">
      <p:transition spd="slow" p14:dur="2000" advTm="18455"/>
    </mc:Choice>
    <mc:Fallback xmlns="">
      <p:transition spd="slow" advTm="18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3534156" y="536894"/>
            <a:ext cx="8657844" cy="745868"/>
          </a:xfrm>
        </p:spPr>
        <p:txBody>
          <a:bodyPr/>
          <a:lstStyle/>
          <a:p>
            <a:r>
              <a:rPr lang="en-US" sz="3600" dirty="0">
                <a:latin typeface="Times New Roman" panose="02020603050405020304" pitchFamily="18" charset="0"/>
                <a:cs typeface="Times New Roman" panose="02020603050405020304" pitchFamily="18" charset="0"/>
              </a:rPr>
              <a:t>Why predictive maintenance in aviation can save lives</a:t>
            </a:r>
          </a:p>
        </p:txBody>
      </p:sp>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9" name="Picture Placeholder 8">
            <a:extLst>
              <a:ext uri="{FF2B5EF4-FFF2-40B4-BE49-F238E27FC236}">
                <a16:creationId xmlns:a16="http://schemas.microsoft.com/office/drawing/2014/main" id="{6B67CAF2-3C67-A8B2-4B94-79165BE0F2E0}"/>
              </a:ext>
            </a:extLst>
          </p:cNvPr>
          <p:cNvPicPr>
            <a:picLocks noGrp="1" noChangeAspect="1"/>
          </p:cNvPicPr>
          <p:nvPr>
            <p:ph type="pic" sz="quarter" idx="10"/>
          </p:nvPr>
        </p:nvPicPr>
        <p:blipFill rotWithShape="1">
          <a:blip r:embed="rId4"/>
          <a:srcRect l="2131" t="23757" r="4635"/>
          <a:stretch/>
        </p:blipFill>
        <p:spPr>
          <a:xfrm>
            <a:off x="4297680" y="1521806"/>
            <a:ext cx="6995160" cy="5089305"/>
          </a:xfrm>
        </p:spPr>
      </p:pic>
      <p:sp>
        <p:nvSpPr>
          <p:cNvPr id="13" name="TextBox 12">
            <a:extLst>
              <a:ext uri="{FF2B5EF4-FFF2-40B4-BE49-F238E27FC236}">
                <a16:creationId xmlns:a16="http://schemas.microsoft.com/office/drawing/2014/main" id="{5ECAB33C-8F4F-A1F5-2AED-C2E724488271}"/>
              </a:ext>
            </a:extLst>
          </p:cNvPr>
          <p:cNvSpPr txBox="1"/>
          <p:nvPr/>
        </p:nvSpPr>
        <p:spPr>
          <a:xfrm>
            <a:off x="5881878" y="198340"/>
            <a:ext cx="6094476" cy="338554"/>
          </a:xfrm>
          <a:prstGeom prst="rect">
            <a:avLst/>
          </a:prstGeom>
          <a:noFill/>
        </p:spPr>
        <p:txBody>
          <a:bodyPr wrap="square">
            <a:spAutoFit/>
          </a:bodyPr>
          <a:lstStyle/>
          <a:p>
            <a:pPr algn="r"/>
            <a:fld id="{294A09A9-5501-47C1-A89A-A340965A2BE2}" type="slidenum">
              <a:rPr lang="en-US" sz="1600" smtClean="0">
                <a:solidFill>
                  <a:schemeClr val="accent2">
                    <a:lumMod val="60000"/>
                    <a:lumOff val="40000"/>
                  </a:schemeClr>
                </a:solidFill>
                <a:latin typeface="Times New Roman" panose="02020603050405020304" pitchFamily="18" charset="0"/>
                <a:cs typeface="Times New Roman" panose="02020603050405020304" pitchFamily="18" charset="0"/>
              </a:rPr>
              <a:pPr algn="r"/>
              <a:t>9</a:t>
            </a:fld>
            <a:endParaRPr lang="en-US" sz="16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089BE724-E0FF-E633-8CD4-3557AD2E95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75540321"/>
      </p:ext>
    </p:extLst>
  </p:cSld>
  <p:clrMapOvr>
    <a:masterClrMapping/>
  </p:clrMapOvr>
  <mc:AlternateContent xmlns:mc="http://schemas.openxmlformats.org/markup-compatibility/2006" xmlns:p14="http://schemas.microsoft.com/office/powerpoint/2010/main">
    <mc:Choice Requires="p14">
      <p:transition spd="slow" p14:dur="2000" advTm="29764"/>
    </mc:Choice>
    <mc:Fallback xmlns="">
      <p:transition spd="slow" advTm="29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70238E-DBC8-410E-B2B6-972C70AF2385}">
  <ds:schemaRefs>
    <ds:schemaRef ds:uri="http://schemas.microsoft.com/sharepoint/v3/contenttype/forms"/>
  </ds:schemaRefs>
</ds:datastoreItem>
</file>

<file path=customXml/itemProps2.xml><?xml version="1.0" encoding="utf-8"?>
<ds:datastoreItem xmlns:ds="http://schemas.openxmlformats.org/officeDocument/2006/customXml" ds:itemID="{8563A91F-B42D-4A8C-A531-939875CEC922}">
  <ds:schemaRefs>
    <ds:schemaRef ds:uri="http://schemas.microsoft.com/office/infopath/2007/PartnerControls"/>
    <ds:schemaRef ds:uri="http://www.w3.org/XML/1998/namespace"/>
    <ds:schemaRef ds:uri="http://schemas.microsoft.com/sharepoint/v3"/>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230e9df3-be65-4c73-a93b-d1236ebd677e"/>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307</TotalTime>
  <Words>316</Words>
  <Application>Microsoft Macintosh PowerPoint</Application>
  <PresentationFormat>Widescreen</PresentationFormat>
  <Paragraphs>28</Paragraphs>
  <Slides>15</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Californian FB</vt:lpstr>
      <vt:lpstr>Source Sans Pro</vt:lpstr>
      <vt:lpstr>Times New Roman</vt:lpstr>
      <vt:lpstr>Office Theme</vt:lpstr>
      <vt:lpstr>PREDICTIVE MAINTAINANCE     FOR AIRCRAFT ANALYSIS</vt:lpstr>
      <vt:lpstr>PowerPoint Presentation</vt:lpstr>
      <vt:lpstr>Introduction</vt:lpstr>
      <vt:lpstr>Objective:</vt:lpstr>
      <vt:lpstr>Tools or Technologies</vt:lpstr>
      <vt:lpstr>PowerPoint Presentation</vt:lpstr>
      <vt:lpstr>PowerPoint Presentation</vt:lpstr>
      <vt:lpstr>PowerPoint Presentation</vt:lpstr>
      <vt:lpstr>Why predictive maintenance in aviation can save lives</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MAINTAINANCE     FOR AIRCRAFT ANALYSIS</dc:title>
  <dc:creator>anusha katapally</dc:creator>
  <cp:lastModifiedBy>Sanisetty, Sreehar</cp:lastModifiedBy>
  <cp:revision>8</cp:revision>
  <dcterms:created xsi:type="dcterms:W3CDTF">2024-04-22T00:24:16Z</dcterms:created>
  <dcterms:modified xsi:type="dcterms:W3CDTF">2024-04-24T16:53:26Z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